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9"/>
  </p:notesMasterIdLst>
  <p:sldIdLst>
    <p:sldId id="257" r:id="rId2"/>
    <p:sldId id="268" r:id="rId3"/>
    <p:sldId id="270" r:id="rId4"/>
    <p:sldId id="271" r:id="rId5"/>
    <p:sldId id="272" r:id="rId6"/>
    <p:sldId id="269" r:id="rId7"/>
    <p:sldId id="273" r:id="rId8"/>
    <p:sldId id="274" r:id="rId9"/>
    <p:sldId id="275" r:id="rId10"/>
    <p:sldId id="31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8" r:id="rId46"/>
    <p:sldId id="322" r:id="rId47"/>
    <p:sldId id="323" r:id="rId48"/>
    <p:sldId id="321" r:id="rId49"/>
    <p:sldId id="324" r:id="rId50"/>
    <p:sldId id="325" r:id="rId51"/>
    <p:sldId id="311" r:id="rId52"/>
    <p:sldId id="312" r:id="rId53"/>
    <p:sldId id="313" r:id="rId54"/>
    <p:sldId id="314" r:id="rId55"/>
    <p:sldId id="315" r:id="rId56"/>
    <p:sldId id="319" r:id="rId57"/>
    <p:sldId id="32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32" autoAdjust="0"/>
  </p:normalViewPr>
  <p:slideViewPr>
    <p:cSldViewPr>
      <p:cViewPr varScale="1">
        <p:scale>
          <a:sx n="69" d="100"/>
          <a:sy n="69" d="100"/>
        </p:scale>
        <p:origin x="120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AE33A-C23D-49F3-BAEC-994A08504F4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98320-3282-4527-81A3-38BF4BABD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6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预剪枝：在决策树生成过程中，对每个结点在划分前先进行估计，若当前结点的划分不能带来决策树泛化性能的提升，则停止划分并将当前结点标记为叶节点；</a:t>
            </a:r>
            <a:endParaRPr lang="en-US" altLang="zh-CN" dirty="0"/>
          </a:p>
          <a:p>
            <a:r>
              <a:rPr lang="zh-CN" altLang="en-US" dirty="0"/>
              <a:t>后剪枝：：先从训练集生成一颗完整的决策树，然后自底向上地对非叶节点进行考察，若将该结点对应的子树替换为叶节点能带来决策树泛化性能提升，则将该子树替换成叶节点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Accuracy: 3/7=0.429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7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CF3899-7ADC-4A01-94D1-0236DB8AA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753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7BC22-E451-4631-A9D0-399D7CD85B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1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91791-E0CF-48C6-B5FF-EA2728002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Pattern recognition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AA16F-F58F-4A38-A03B-69CEE53B50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9AAD4F-9E39-4178-B5FB-05C865FF94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8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100F2-F2FB-4387-8300-ABA89F48E8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2B044-AB09-4874-9E57-03B7A389AD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7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5B95-79D2-4B67-A421-45D154F7CD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5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38EB03D-D88F-478C-A2F9-C89BFE54D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3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6F7C7-F41B-45FD-A9CD-56D01E8D59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7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9C5061-368F-471F-8C43-E8481E9B94AD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04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Decision Tree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11779"/>
          </a:xfrm>
        </p:spPr>
        <p:txBody>
          <a:bodyPr>
            <a:normAutofit/>
          </a:bodyPr>
          <a:lstStyle/>
          <a:p>
            <a:r>
              <a:rPr lang="en-US" altLang="zh-CN" dirty="0"/>
              <a:t>Ying </a:t>
            </a:r>
            <a:r>
              <a:rPr lang="en-US" altLang="zh-CN" dirty="0" err="1"/>
              <a:t>shen</a:t>
            </a:r>
            <a:r>
              <a:rPr lang="en-US" altLang="zh-CN" dirty="0"/>
              <a:t> </a:t>
            </a:r>
          </a:p>
          <a:p>
            <a:r>
              <a:rPr lang="en-US" dirty="0" err="1"/>
              <a:t>Sse</a:t>
            </a:r>
            <a:r>
              <a:rPr lang="en-US" dirty="0"/>
              <a:t>, </a:t>
            </a:r>
            <a:r>
              <a:rPr lang="en-US" dirty="0" err="1"/>
              <a:t>tongji</a:t>
            </a:r>
            <a:r>
              <a:rPr lang="en-US" dirty="0"/>
              <a:t> university</a:t>
            </a:r>
          </a:p>
          <a:p>
            <a:r>
              <a:rPr lang="en-US" dirty="0"/>
              <a:t>OCT. 2016</a:t>
            </a:r>
          </a:p>
        </p:txBody>
      </p:sp>
    </p:spTree>
    <p:extLst>
      <p:ext uri="{BB962C8B-B14F-4D97-AF65-F5344CB8AC3E}">
        <p14:creationId xmlns:p14="http://schemas.microsoft.com/office/powerpoint/2010/main" val="355009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Decision tree construction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0453406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Pseudocodes</a:t>
                          </a:r>
                          <a:r>
                            <a:rPr lang="en-US" altLang="zh-CN" baseline="0"/>
                            <a:t> for </a:t>
                          </a:r>
                          <a:r>
                            <a:rPr lang="en-US" altLang="zh-CN" baseline="0" dirty="0"/>
                            <a:t>Decision Tree Construction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Input:     Training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,…,(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              Attribute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Process: Function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2:   </a:t>
                          </a:r>
                          <a:r>
                            <a:rPr lang="en-US" altLang="zh-CN" b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if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All the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belongs to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3:        Label </a:t>
                          </a:r>
                          <a:r>
                            <a:rPr lang="en-US" altLang="zh-CN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4: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=∅</m:t>
                              </m:r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OR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have the same value w.r.t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the majority class;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6:   Select a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 optimal attribute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for node division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7: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for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each value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do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8:        Create a branch for node;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Let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be 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a subset of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in which samples’ attribute values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9:     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is empty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10:           Mark </a:t>
                          </a:r>
                          <a:r>
                            <a:rPr lang="en-US" altLang="zh-CN" baseline="0" dirty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11:  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12:          </a:t>
                          </a:r>
                          <a:r>
                            <a:rPr lang="en-US" altLang="zh-CN" baseline="0" dirty="0"/>
                            <a:t> </a:t>
                          </a:r>
                          <a:r>
                            <a:rPr lang="en-US" altLang="zh-CN" dirty="0"/>
                            <a:t>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m:rPr>
                                  <m:lit/>
                                </m:rP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}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a branch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node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Output:</a:t>
                          </a:r>
                          <a:r>
                            <a:rPr lang="en-US" altLang="zh-CN" baseline="0" dirty="0"/>
                            <a:t>   A decision tree with root </a:t>
                          </a:r>
                          <a:r>
                            <a:rPr lang="en-US" altLang="zh-CN" i="1" baseline="0" dirty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0453406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mtClean="0"/>
                            <a:t>Pseudocodes</a:t>
                          </a:r>
                          <a:r>
                            <a:rPr lang="en-US" altLang="zh-CN" baseline="0" smtClean="0"/>
                            <a:t> for </a:t>
                          </a:r>
                          <a:r>
                            <a:rPr lang="en-US" altLang="zh-CN" baseline="0" dirty="0" smtClean="0"/>
                            <a:t>Decision Tree Construction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2857" r="-333" b="-82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280328" r="-333" b="-13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480328" r="-333" b="-11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590000" r="-333" b="-10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78689" r="-333" b="-9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878689" r="-333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978689" r="-333" b="-6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078689" r="-333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178689" r="-333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10:           Mark </a:t>
                          </a:r>
                          <a:r>
                            <a:rPr lang="en-US" altLang="zh-CN" baseline="0" dirty="0" smtClean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11: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477049" r="-333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Output:</a:t>
                          </a:r>
                          <a:r>
                            <a:rPr lang="en-US" altLang="zh-CN" baseline="0" dirty="0" smtClean="0"/>
                            <a:t>   A decision tree with root </a:t>
                          </a:r>
                          <a:r>
                            <a:rPr lang="en-US" altLang="zh-CN" i="1" baseline="0" dirty="0" smtClean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3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recursive step of the tree-growing process must select an attribute test condition to divide the records into smaller subsets.</a:t>
            </a:r>
          </a:p>
          <a:p>
            <a:r>
              <a:rPr lang="en-US" dirty="0"/>
              <a:t>To implement this step, the algorithm must provide</a:t>
            </a:r>
          </a:p>
          <a:p>
            <a:pPr lvl="1"/>
            <a:r>
              <a:rPr lang="en-US" dirty="0"/>
              <a:t>A method for specifying the test condition for different attribute types and</a:t>
            </a:r>
          </a:p>
          <a:p>
            <a:pPr lvl="1"/>
            <a:r>
              <a:rPr lang="en-US" dirty="0"/>
              <a:t>An objective measure for evaluating the goodness of each test condition.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5BA2560-96C8-4CBF-9BD4-171799E5966F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attributes</a:t>
            </a:r>
          </a:p>
          <a:p>
            <a:pPr lvl="1"/>
            <a:r>
              <a:rPr lang="en-US" dirty="0"/>
              <a:t>The test condition for a binary attribute generates two possible outcomes.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676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BAEE137-66F7-48C1-931F-B05F69F3EF7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Nominal attributes</a:t>
            </a:r>
          </a:p>
          <a:p>
            <a:pPr lvl="1"/>
            <a:r>
              <a:rPr lang="en-US" dirty="0"/>
              <a:t>A nominal attribute can produce binary or </a:t>
            </a:r>
            <a:r>
              <a:rPr lang="en-US" dirty="0" err="1"/>
              <a:t>multiway</a:t>
            </a:r>
            <a:r>
              <a:rPr lang="en-US" dirty="0"/>
              <a:t> splits.</a:t>
            </a:r>
          </a:p>
          <a:p>
            <a:pPr lvl="1"/>
            <a:r>
              <a:rPr lang="en-US" dirty="0"/>
              <a:t>There are 2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30000" dirty="0"/>
              <a:t>-1</a:t>
            </a:r>
            <a:r>
              <a:rPr lang="en-US" dirty="0"/>
              <a:t>-1 ways of creating a binary partition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attribute values.</a:t>
            </a:r>
          </a:p>
          <a:p>
            <a:pPr lvl="1"/>
            <a:r>
              <a:rPr lang="en-US" dirty="0"/>
              <a:t>For a </a:t>
            </a:r>
            <a:r>
              <a:rPr lang="en-US" dirty="0" err="1"/>
              <a:t>multiway</a:t>
            </a:r>
            <a:r>
              <a:rPr lang="en-US" dirty="0"/>
              <a:t> split, the number of outcomes depends on the number of distinct values for the corresponding attribute.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EC7E05C-378D-47EF-89FE-8C82E97F72F8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1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 bwMode="auto">
          <a:xfrm>
            <a:off x="1178651" y="1066800"/>
            <a:ext cx="6838950" cy="474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5A31B05-50E9-443D-B5A7-748A1166DFF4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5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Ordinal attributes</a:t>
            </a:r>
          </a:p>
          <a:p>
            <a:pPr lvl="1"/>
            <a:r>
              <a:rPr lang="en-US" dirty="0"/>
              <a:t>Ordinal attributes can also produce binary or </a:t>
            </a:r>
            <a:r>
              <a:rPr lang="en-US" dirty="0" err="1"/>
              <a:t>multiway</a:t>
            </a:r>
            <a:r>
              <a:rPr lang="en-US" dirty="0"/>
              <a:t> splits.</a:t>
            </a:r>
          </a:p>
          <a:p>
            <a:pPr lvl="1"/>
            <a:r>
              <a:rPr lang="en-US" dirty="0"/>
              <a:t>Ordinal attributes can be grouped as long as the grouping does not violate the order property of the attribute values.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8" y="2743200"/>
            <a:ext cx="50577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986ED8-DE5A-4342-9CE4-54D9AD16E8C4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99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  <a:p>
            <a:pPr lvl="1"/>
            <a:r>
              <a:rPr lang="en-US" dirty="0"/>
              <a:t>The test condition can be expressed as a comparison test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with binary outcomes, or</a:t>
            </a:r>
          </a:p>
          <a:p>
            <a:pPr lvl="1"/>
            <a:r>
              <a:rPr lang="en-US" dirty="0"/>
              <a:t>A range query with outcomes of the form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/>
              <a:t>,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=1,…,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r>
              <a:rPr lang="en-US" dirty="0"/>
              <a:t>For the binary case</a:t>
            </a:r>
          </a:p>
          <a:p>
            <a:pPr lvl="1"/>
            <a:r>
              <a:rPr lang="en-US" dirty="0"/>
              <a:t>The decision tree algorithm must consider all possible split positions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and</a:t>
            </a:r>
          </a:p>
          <a:p>
            <a:pPr lvl="1"/>
            <a:r>
              <a:rPr lang="en-US" dirty="0"/>
              <a:t>Select the one that produces the best partition.</a:t>
            </a:r>
          </a:p>
          <a:p>
            <a:r>
              <a:rPr lang="en-US" dirty="0"/>
              <a:t>For the </a:t>
            </a:r>
            <a:r>
              <a:rPr lang="en-US" dirty="0" err="1"/>
              <a:t>multiway</a:t>
            </a:r>
            <a:r>
              <a:rPr lang="en-US" dirty="0"/>
              <a:t> split,</a:t>
            </a:r>
          </a:p>
          <a:p>
            <a:pPr lvl="1"/>
            <a:r>
              <a:rPr lang="en-US" dirty="0"/>
              <a:t>The algorithm must consider multiple split positions.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B70A72-9A84-4EF7-81FE-FCA6C4CFA297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0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181225"/>
            <a:ext cx="63246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6B73E97-8F20-4050-BAB2-8D5903B848C8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credit risk estimation</a:t>
            </a:r>
          </a:p>
          <a:p>
            <a:r>
              <a:rPr lang="en-US" dirty="0"/>
              <a:t>An individual’s credit risk depends on such attributes as </a:t>
            </a:r>
            <a:r>
              <a:rPr lang="en-US" b="1" dirty="0"/>
              <a:t>credit history, current debt, collateral </a:t>
            </a:r>
            <a:r>
              <a:rPr lang="en-US" dirty="0"/>
              <a:t>and </a:t>
            </a:r>
            <a:r>
              <a:rPr lang="en-US" b="1" dirty="0"/>
              <a:t>income</a:t>
            </a:r>
            <a:r>
              <a:rPr lang="en-US" dirty="0"/>
              <a:t>.</a:t>
            </a:r>
          </a:p>
          <a:p>
            <a:r>
              <a:rPr lang="en-US" dirty="0"/>
              <a:t>For this example, there exists a decision tree which can correctly classify all the objects.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5FA9D0E-F626-463B-BC5A-B3E5F8B80F7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99" y="990600"/>
            <a:ext cx="5754053" cy="4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745F14D-08D2-4EFA-A9C0-6487D37E2BD6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圆角矩形 6"/>
          <p:cNvSpPr/>
          <p:nvPr/>
        </p:nvSpPr>
        <p:spPr>
          <a:xfrm>
            <a:off x="1837953" y="15863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1813018" y="343090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1813018" y="3728777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1817171" y="55629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a classification problem by asking a series of carefully crafted questions about the attributes of the test record.</a:t>
            </a:r>
          </a:p>
          <a:p>
            <a:r>
              <a:rPr lang="en-US" dirty="0"/>
              <a:t>Each time we receive an answer, a follow-up question is asked.</a:t>
            </a:r>
          </a:p>
          <a:p>
            <a:r>
              <a:rPr lang="en-US" dirty="0"/>
              <a:t>This process is continued until we reach a conclusion about the class label of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F154EB-39D1-4DDE-A97B-27B7D7D44AB5}" type="datetime1">
              <a:rPr lang="en-US" smtClean="0">
                <a:solidFill>
                  <a:schemeClr val="bg1"/>
                </a:solidFill>
              </a:rPr>
              <a:t>10/25/2022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00600" y="3048000"/>
            <a:ext cx="1143000" cy="457200"/>
            <a:chOff x="4800600" y="3048000"/>
            <a:chExt cx="1143000" cy="457200"/>
          </a:xfrm>
        </p:grpSpPr>
        <p:sp>
          <p:nvSpPr>
            <p:cNvPr id="7" name="圆角矩形 6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色泽</a:t>
              </a:r>
              <a:r>
                <a:rPr lang="en-US" altLang="zh-CN" sz="2000" dirty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01690" y="3886200"/>
            <a:ext cx="1143000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根蒂</a:t>
              </a:r>
              <a:r>
                <a:rPr lang="en-US" altLang="zh-CN" sz="2000" dirty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144440" y="4724400"/>
            <a:ext cx="1143000" cy="457200"/>
            <a:chOff x="4800600" y="3048000"/>
            <a:chExt cx="1143000" cy="457200"/>
          </a:xfrm>
        </p:grpSpPr>
        <p:sp>
          <p:nvSpPr>
            <p:cNvPr id="14" name="圆角矩形 13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敲声</a:t>
              </a:r>
              <a:r>
                <a:rPr lang="en-US" altLang="zh-CN" sz="2000" dirty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sp>
        <p:nvSpPr>
          <p:cNvPr id="16" name="椭圆 15"/>
          <p:cNvSpPr/>
          <p:nvPr/>
        </p:nvSpPr>
        <p:spPr>
          <a:xfrm>
            <a:off x="2286000" y="5562600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466336" y="569375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好瓜</a:t>
            </a:r>
          </a:p>
        </p:txBody>
      </p:sp>
      <p:cxnSp>
        <p:nvCxnSpPr>
          <p:cNvPr id="19" name="直接箭头连接符 18"/>
          <p:cNvCxnSpPr>
            <a:endCxn id="11" idx="0"/>
          </p:cNvCxnSpPr>
          <p:nvPr/>
        </p:nvCxnSpPr>
        <p:spPr>
          <a:xfrm flipH="1">
            <a:off x="4573190" y="35052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715940" y="43434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934890" y="51816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058245" y="3355946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青绿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238500" y="41803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蜷缩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401490" y="50185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浊响</a:t>
            </a: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5563790" y="3498911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4800600" y="4357115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3774280" y="5184746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341966" y="372706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... ...</a:t>
            </a:r>
            <a:endParaRPr lang="zh-CN" altLang="en-US" sz="28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5391142" y="461606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... ...</a:t>
            </a:r>
            <a:endParaRPr lang="zh-CN" altLang="en-US" sz="2800" b="1" dirty="0"/>
          </a:p>
        </p:txBody>
      </p:sp>
      <p:sp>
        <p:nvSpPr>
          <p:cNvPr id="33" name="文本框 32"/>
          <p:cNvSpPr txBox="1"/>
          <p:nvPr/>
        </p:nvSpPr>
        <p:spPr>
          <a:xfrm>
            <a:off x="4265516" y="5508468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... ...</a:t>
            </a:r>
            <a:endParaRPr lang="zh-CN" altLang="en-US" sz="2800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6171010" y="3332110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338021" y="4118824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407498" y="5032598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663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81" y="1219200"/>
            <a:ext cx="6587490" cy="444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91BDA5B-9A31-4E3B-AF50-A30757DEE5D3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7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decision tree, each internal node represents a test on some attribute, such as </a:t>
            </a:r>
            <a:r>
              <a:rPr lang="en-US" b="1" dirty="0"/>
              <a:t>credit history </a:t>
            </a:r>
            <a:r>
              <a:rPr lang="en-US" dirty="0"/>
              <a:t>or </a:t>
            </a:r>
            <a:r>
              <a:rPr lang="en-US" b="1" dirty="0"/>
              <a:t>debt</a:t>
            </a:r>
            <a:r>
              <a:rPr lang="en-US" dirty="0"/>
              <a:t>.</a:t>
            </a:r>
          </a:p>
          <a:p>
            <a:r>
              <a:rPr lang="en-US" dirty="0"/>
              <a:t>Each possible value of that attribute corresponds to a branch of the tree.</a:t>
            </a:r>
          </a:p>
          <a:p>
            <a:r>
              <a:rPr lang="en-US" dirty="0"/>
              <a:t>Leaf nodes represent classifications, such as </a:t>
            </a:r>
            <a:r>
              <a:rPr lang="en-US" b="1" dirty="0"/>
              <a:t>low</a:t>
            </a:r>
            <a:r>
              <a:rPr lang="en-US" dirty="0"/>
              <a:t> or </a:t>
            </a:r>
            <a:r>
              <a:rPr lang="en-US" b="1" dirty="0"/>
              <a:t>moderate</a:t>
            </a:r>
            <a:r>
              <a:rPr lang="en-US" dirty="0"/>
              <a:t> </a:t>
            </a:r>
            <a:r>
              <a:rPr lang="en-US" b="1" dirty="0"/>
              <a:t>risk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4575C8C-B0CC-468B-B6AB-239471114D39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11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8" y="1745545"/>
            <a:ext cx="75723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84E6924-6861-4C2B-BF19-6C16B90F6616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92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income is selected as the root attribute to be tested.</a:t>
            </a:r>
          </a:p>
          <a:p>
            <a:r>
              <a:rPr lang="en-US" dirty="0"/>
              <a:t>This partitions the example set as shown in the figure.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7410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A7DAC6-387D-47E0-96C9-C0DE790AB572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partition {1,4,7,11} consists entirely of high-risk individuals, a leaf node is created.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82EA142-B6D4-4A67-87DF-CE574B47654D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partition {2,3,12,14}</a:t>
            </a:r>
          </a:p>
          <a:p>
            <a:pPr lvl="1"/>
            <a:r>
              <a:rPr lang="en-US" b="1" dirty="0"/>
              <a:t>credit history </a:t>
            </a:r>
            <a:r>
              <a:rPr lang="en-US" dirty="0"/>
              <a:t>is selected as the attribute to be tested.</a:t>
            </a:r>
          </a:p>
          <a:p>
            <a:pPr lvl="1"/>
            <a:r>
              <a:rPr lang="en-US" dirty="0"/>
              <a:t>This further divides this partition into {2,3}, {14} and {12}.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46283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623052A-E18C-4B9A-811C-E8E1E4FEC51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attribute of an instance contributes a certain amount of information to the classification process.</a:t>
            </a:r>
          </a:p>
          <a:p>
            <a:r>
              <a:rPr lang="en-US" dirty="0"/>
              <a:t>We measure the amount of information gained by the selection of each attribute.</a:t>
            </a:r>
          </a:p>
          <a:p>
            <a:r>
              <a:rPr lang="en-US" dirty="0"/>
              <a:t>We then select the attribute that provides the greatest information gain.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5F4C63-254C-4387-BF8F-8D3A559E6FC9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67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theory provides a mathematical basis for measuring the information content of a message.</a:t>
            </a:r>
          </a:p>
          <a:p>
            <a:r>
              <a:rPr lang="en-US" dirty="0"/>
              <a:t>We may think of a message as an instance in a collection of possible messages.</a:t>
            </a:r>
          </a:p>
          <a:p>
            <a:r>
              <a:rPr lang="en-US" dirty="0"/>
              <a:t>The information content of a message depends on</a:t>
            </a:r>
          </a:p>
          <a:p>
            <a:pPr lvl="1"/>
            <a:r>
              <a:rPr lang="en-US" dirty="0"/>
              <a:t>The size of this collection</a:t>
            </a:r>
          </a:p>
          <a:p>
            <a:pPr lvl="1"/>
            <a:r>
              <a:rPr lang="en-US" dirty="0"/>
              <a:t>The frequency with which each possible message occurs.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5E9D89-DACE-47BC-A924-30C7C66A75CB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amount of information in a message with 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 is defined as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-log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Suppose we are given </a:t>
                </a:r>
              </a:p>
              <a:p>
                <a:pPr lvl="1"/>
                <a:r>
                  <a:rPr lang="en-US" dirty="0"/>
                  <a:t>a collection of messages,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={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,…..,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</a:p>
              <a:p>
                <a:pPr lvl="1"/>
                <a:r>
                  <a:rPr lang="en-US" dirty="0"/>
                  <a:t>the 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for each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We define the entropy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as the expected information content of a message in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𝐼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  <a:p>
                <a:r>
                  <a:rPr lang="en-US" dirty="0"/>
                  <a:t>The information is measured in bits.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0C96B4D-86FC-4B05-A6EF-2A8FFBB702AF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measure the information content of a set of training instances from the probabilities of occurrences of the different classes.</a:t>
            </a:r>
          </a:p>
          <a:p>
            <a:r>
              <a:rPr lang="en-US" dirty="0"/>
              <a:t>In our example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(high risk)=6/14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(moderate risk)=3/14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(low risk)=5/14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51A15B0-10A6-4031-8711-244F434E40B0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series of questions and answers can be organized in the form of a decision tree.</a:t>
            </a:r>
          </a:p>
          <a:p>
            <a:r>
              <a:rPr lang="en-US" dirty="0"/>
              <a:t>It is a hierarchical structure consisting of nodes and directed edges.</a:t>
            </a:r>
          </a:p>
          <a:p>
            <a:r>
              <a:rPr lang="en-US" dirty="0"/>
              <a:t>The tree has three types of nodes</a:t>
            </a:r>
          </a:p>
          <a:p>
            <a:pPr lvl="1"/>
            <a:r>
              <a:rPr lang="en-US" dirty="0"/>
              <a:t>A root node that has no incoming edges, and zero or more outgoing edges.</a:t>
            </a:r>
          </a:p>
          <a:p>
            <a:pPr lvl="1"/>
            <a:r>
              <a:rPr lang="en-US" dirty="0"/>
              <a:t>Internal nodes, each of which has exactly one incoming edge and two or more outgoing edges.</a:t>
            </a:r>
          </a:p>
          <a:p>
            <a:pPr lvl="1"/>
            <a:r>
              <a:rPr lang="en-US" dirty="0"/>
              <a:t>Leaf or terminal nodes, each of which has exactly one incoming edge and no outgoing edges.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BA454A8-AAE3-4FC3-9E04-6D889313A061}" type="datetime1">
              <a:rPr lang="en-US" smtClean="0">
                <a:solidFill>
                  <a:schemeClr val="bg1"/>
                </a:solidFill>
              </a:rPr>
              <a:t>10/25/2022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2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set of training instances is denoted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</a:p>
              <a:p>
                <a:r>
                  <a:rPr lang="en-US" dirty="0"/>
                  <a:t>We can calculate the information content of the tree using the previous equation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−2.222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−1.485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</m:t>
                    </m:r>
                  </m:oMath>
                </a14:m>
                <a:r>
                  <a:rPr lang="en-US" sz="2400" dirty="0"/>
                  <a:t> bits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5539369-E0E4-4FF0-8083-E73751AA27BA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information gain provided by making a test at a node is the difference between</a:t>
            </a:r>
          </a:p>
          <a:p>
            <a:pPr lvl="1"/>
            <a:r>
              <a:rPr lang="en-US" dirty="0"/>
              <a:t>The amount of information needed to complete the classification before performing the test.</a:t>
            </a:r>
          </a:p>
          <a:p>
            <a:pPr lvl="1"/>
            <a:r>
              <a:rPr lang="en-US" dirty="0"/>
              <a:t>The amount of information needed to complete the classification after performing the test.</a:t>
            </a:r>
          </a:p>
          <a:p>
            <a:r>
              <a:rPr lang="en-US" dirty="0"/>
              <a:t>The latter is defined as the weighted average of the information in all its </a:t>
            </a:r>
            <a:r>
              <a:rPr lang="en-US" dirty="0" err="1"/>
              <a:t>subtrees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7498100-2A74-4256-BC3B-84CA7F26ADF8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select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, with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values, this will partition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 into subsets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/>
              <a:t>.</a:t>
            </a:r>
          </a:p>
          <a:p>
            <a:r>
              <a:rPr lang="en-US" dirty="0"/>
              <a:t>The average information required to complete the classification after selecting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is</a:t>
            </a:r>
          </a:p>
          <a:p>
            <a:endParaRPr lang="en-US" sz="8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4753B61-5979-40E6-AF5A-407E981FB841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  <m:r>
                            <a:rPr lang="en-US" sz="2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information gain from attribute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 is computed as follows.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the attribute </a:t>
                </a:r>
                <a:r>
                  <a:rPr lang="en-US" b="1" dirty="0"/>
                  <a:t>income</a:t>
                </a:r>
                <a:r>
                  <a:rPr lang="en-US" dirty="0"/>
                  <a:t> is chosen, the examples are partitioned as follows:</a:t>
                </a:r>
              </a:p>
              <a:p>
                <a:pPr lvl="1"/>
                <a:r>
                  <a:rPr lang="en-US" dirty="0"/>
                  <a:t>{1,4,7,11}</a:t>
                </a:r>
              </a:p>
              <a:p>
                <a:pPr lvl="1"/>
                <a:r>
                  <a:rPr lang="en-US" dirty="0"/>
                  <a:t>{2,3,12,14}</a:t>
                </a:r>
              </a:p>
              <a:p>
                <a:pPr lvl="1"/>
                <a:r>
                  <a:rPr lang="en-US" dirty="0"/>
                  <a:t>{5,6,8,9,10,13}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97B37E8-4FAA-41B2-83AC-464035F2FA76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圆角矩形 12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45276" y="3692309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圆角矩形 16"/>
          <p:cNvSpPr/>
          <p:nvPr/>
        </p:nvSpPr>
        <p:spPr>
          <a:xfrm>
            <a:off x="3545275" y="395561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圆角矩形 17"/>
          <p:cNvSpPr/>
          <p:nvPr/>
        </p:nvSpPr>
        <p:spPr>
          <a:xfrm>
            <a:off x="3559130" y="4510971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圆角矩形 18"/>
          <p:cNvSpPr/>
          <p:nvPr/>
        </p:nvSpPr>
        <p:spPr>
          <a:xfrm>
            <a:off x="3559130" y="477075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圆角矩形 19"/>
          <p:cNvSpPr/>
          <p:nvPr/>
        </p:nvSpPr>
        <p:spPr>
          <a:xfrm>
            <a:off x="3545275" y="503720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圆角矩形 20"/>
          <p:cNvSpPr/>
          <p:nvPr/>
        </p:nvSpPr>
        <p:spPr>
          <a:xfrm>
            <a:off x="3545274" y="585784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The expected information needed to complete the classification is</a:t>
                </a:r>
              </a:p>
              <a:p>
                <a:endParaRPr lang="en-US" sz="800" dirty="0"/>
              </a:p>
              <a:p>
                <a:pPr marL="0" lvl="0" indent="0">
                  <a:buNone/>
                </a:pPr>
                <a:r>
                  <a:rPr lang="en-US" sz="2400" dirty="0"/>
                  <a:t>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1.0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0.650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0.564</m:t>
                    </m:r>
                  </m:oMath>
                </a14:m>
                <a:r>
                  <a:rPr lang="en-US" sz="2400" dirty="0"/>
                  <a:t> bits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88" t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B8D32C1-8014-4764-A7A1-77FA0D2EAB58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information gain can be computed as follows:</a:t>
                </a:r>
              </a:p>
              <a:p>
                <a:endParaRPr lang="en-US" sz="800" dirty="0"/>
              </a:p>
              <a:p>
                <a:pPr marL="0" indent="0">
                  <a:buNone/>
                </a:pPr>
                <a:r>
                  <a:rPr lang="en-US" sz="2400" b="0" dirty="0"/>
                  <a:t>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𝑖𝑛𝑐𝑜𝑚𝑒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=1.531−0.564</m:t>
                    </m:r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=0.967</m:t>
                    </m:r>
                  </m:oMath>
                </a14:m>
                <a:r>
                  <a:rPr lang="en-US" sz="2400" dirty="0"/>
                  <a:t> bits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737CD3-AFA8-4A26-BB93-D9DC51DAC09E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Similarly, we can show that</a:t>
            </a:r>
          </a:p>
          <a:p>
            <a:pPr lvl="1"/>
            <a:r>
              <a:rPr lang="en-US" dirty="0"/>
              <a:t>gain(credit history)=0.266</a:t>
            </a:r>
          </a:p>
          <a:p>
            <a:pPr lvl="1"/>
            <a:r>
              <a:rPr lang="en-US" dirty="0"/>
              <a:t>gain(debt)=0.063</a:t>
            </a:r>
          </a:p>
          <a:p>
            <a:pPr lvl="1"/>
            <a:r>
              <a:rPr lang="en-US" dirty="0"/>
              <a:t>gain(collateral)=0.207</a:t>
            </a:r>
          </a:p>
          <a:p>
            <a:r>
              <a:rPr lang="en-US" dirty="0"/>
              <a:t>The attribute </a:t>
            </a:r>
            <a:r>
              <a:rPr lang="en-US" b="1" dirty="0"/>
              <a:t>income </a:t>
            </a:r>
            <a:r>
              <a:rPr lang="en-US" dirty="0"/>
              <a:t>will be selected, since it provides the greatest information gain.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7F6E6C-2945-4B51-987E-E555845A96EB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has continuous numeric values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, we can apply a binary test.</a:t>
            </a:r>
          </a:p>
          <a:p>
            <a:r>
              <a:rPr lang="en-US" dirty="0"/>
              <a:t>The outcome of the test depends on a threshold value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.</a:t>
            </a:r>
          </a:p>
          <a:p>
            <a:r>
              <a:rPr lang="en-US" dirty="0"/>
              <a:t>There are two possible outcomes:</a:t>
            </a:r>
          </a:p>
          <a:p>
            <a:pPr lvl="1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/>
          </a:p>
          <a:p>
            <a:r>
              <a:rPr lang="en-US" dirty="0"/>
              <a:t>The training set is then partitioned into 2 subsets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A920FF7-0599-4D22-BA46-79E1526FE101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38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apply sorting to values of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to result in the sequence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/>
              <a:t>.</a:t>
            </a:r>
          </a:p>
          <a:p>
            <a:r>
              <a:rPr lang="en-US" dirty="0"/>
              <a:t>Any threshold between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/>
              <a:t>will divide the set into two subsets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r>
              <a:rPr lang="en-US" dirty="0"/>
              <a:t>There are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/>
              <a:t> possible splits.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08E321-E6D9-4576-B1AF-0F6F97DEC8E9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92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1,…,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dirty="0"/>
                  <a:t>, the corresponding threshold is chosen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)/2</a:t>
                </a:r>
                <a:r>
                  <a:rPr lang="en-US" dirty="0"/>
                  <a:t>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We can then evaluate the gain in information for each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  <a:p>
                <a:pPr marL="457200" lvl="1" indent="0">
                  <a:spcBef>
                    <a:spcPts val="24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𝑔𝑎𝑖𝑛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2550" lvl="1" indent="0">
                  <a:buNone/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a function of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i="1" baseline="-25000" dirty="0">
                    <a:cs typeface="Times New Roman" panose="02020603050405020304" pitchFamily="18" charset="0"/>
                  </a:rPr>
                  <a:t>r</a:t>
                </a:r>
                <a:r>
                  <a:rPr lang="en-US" sz="2400" dirty="0"/>
                  <a:t>.</a:t>
                </a:r>
              </a:p>
              <a:p>
                <a:r>
                  <a:rPr lang="en-US" dirty="0"/>
                  <a:t>The threshold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/>
                  <a:t> which maximizes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gain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is then chosen.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6" t="-1680" r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F44A0D0-E44E-4925-A67F-182EAC5F1610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3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decision tree, each leaf node is assigned a class label.</a:t>
            </a:r>
          </a:p>
          <a:p>
            <a:r>
              <a:rPr lang="en-US" dirty="0"/>
              <a:t>The non-terminal nodes, which include the root and other internal nodes, contain attribute test conditions to separate records that have different characteristics.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60CB3C1-C1C0-4F96-851D-0E484762A7DB}" type="datetime1">
              <a:rPr lang="en-US" smtClean="0">
                <a:solidFill>
                  <a:schemeClr val="bg1"/>
                </a:solidFill>
              </a:rPr>
              <a:t>10/25/2022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3-ap-southeast-1.amazonaws.com/he-public-data/Fig%201-18e1a01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853" r="9167" b="22963"/>
          <a:stretch/>
        </p:blipFill>
        <p:spPr bwMode="auto">
          <a:xfrm>
            <a:off x="1054826" y="2514600"/>
            <a:ext cx="7086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measures developed for selecting the best split are often based on the degree of impurity of the child nodes.</a:t>
                </a:r>
              </a:p>
              <a:p>
                <a:r>
                  <a:rPr lang="en-US" dirty="0"/>
                  <a:t>Besides entropy, other examples of impurity measures include</a:t>
                </a:r>
              </a:p>
              <a:p>
                <a:pPr lvl="1"/>
                <a:r>
                  <a:rPr lang="en-US" dirty="0"/>
                  <a:t>Gini index (CART)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𝐺</m:t>
                      </m:r>
                      <m:r>
                        <a:rPr lang="en-US" sz="2000" b="0" i="1" smtClean="0">
                          <a:latin typeface="Cambria Math"/>
                        </a:rPr>
                        <m:t>=1−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dirty="0"/>
                  <a:t>Classification error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009C387-1BD9-45ED-856A-411C00D8703C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37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following figure, we compare the values of the impurity measures for binary classification problems.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refers to the fraction of records that belong to one of the two classes.</a:t>
            </a:r>
          </a:p>
          <a:p>
            <a:r>
              <a:rPr lang="en-US" dirty="0"/>
              <a:t>All three measures attain their maximum value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=0.5</a:t>
            </a:r>
            <a:r>
              <a:rPr lang="en-US" dirty="0"/>
              <a:t>.</a:t>
            </a:r>
          </a:p>
          <a:p>
            <a:r>
              <a:rPr lang="en-US" dirty="0"/>
              <a:t>The minimum values of the measures are attained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equals 0 or 1.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03617D1-425E-47B7-9345-92C863F41BB1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33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 bwMode="auto">
          <a:xfrm>
            <a:off x="1228725" y="1676400"/>
            <a:ext cx="6772275" cy="443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BD9C73-1CE6-4C91-89FB-446596F52F5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60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Impurity measures such as entropy and </a:t>
            </a:r>
            <a:r>
              <a:rPr lang="en-US" dirty="0" err="1"/>
              <a:t>Gini</a:t>
            </a:r>
            <a:r>
              <a:rPr lang="en-US" dirty="0"/>
              <a:t> index tend to favor attributes that have a large number of possible values.</a:t>
            </a:r>
          </a:p>
          <a:p>
            <a:r>
              <a:rPr lang="en-US" dirty="0"/>
              <a:t>In many cases, a test condition that results in a large number of outcomes may not be desirable.</a:t>
            </a:r>
          </a:p>
          <a:p>
            <a:r>
              <a:rPr lang="en-US" dirty="0"/>
              <a:t>This is because the number of records associated with each partition is too small to enable us to make any reliable predictions.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E8CF88-3A97-45B9-B5D9-863BB50170BC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23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solve this problem, we can modify the splitting criterion to take into account the number of possible attribute values.</a:t>
                </a:r>
              </a:p>
              <a:p>
                <a:r>
                  <a:rPr lang="en-US" dirty="0"/>
                  <a:t>In the case of information gain, we can use the gain ratio which is defined as follows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𝐺𝑎𝑖𝑛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𝑅𝑎𝑡𝑖𝑜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𝐺𝑎𝑖𝑛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𝑆𝑝𝑙𝑖𝑡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𝐼𝑛𝑓𝑜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    where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𝑆𝑝𝑙𝑖𝑡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𝐼𝑛𝑓𝑜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 r="-1259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5CB469-EA76-4E63-8A8A-6E528D1089E1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97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that are too large are susceptible to a phenomenon known as </a:t>
            </a:r>
            <a:r>
              <a:rPr lang="en-US" dirty="0" err="1"/>
              <a:t>overfitting</a:t>
            </a:r>
            <a:r>
              <a:rPr lang="en-US" dirty="0"/>
              <a:t>.</a:t>
            </a:r>
          </a:p>
          <a:p>
            <a:r>
              <a:rPr lang="en-US" dirty="0"/>
              <a:t>A tree pruning step can be performed to reduce the size of the decision tree.</a:t>
            </a:r>
          </a:p>
          <a:p>
            <a:r>
              <a:rPr lang="en-US" dirty="0"/>
              <a:t>Pruning helps by trimming the tree branches in a way that improves the generalization error.</a:t>
            </a:r>
          </a:p>
          <a:p>
            <a:r>
              <a:rPr lang="en-US" dirty="0"/>
              <a:t>Create a validation set to evaluation the performance of current decision tree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C31F20-F0B6-42AC-B2B2-F9918006D12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72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Training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637069"/>
              </p:ext>
            </p:extLst>
          </p:nvPr>
        </p:nvGraphicFramePr>
        <p:xfrm>
          <a:off x="28074" y="1828800"/>
          <a:ext cx="9144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色泽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根蒂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敲声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纹理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脐部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触感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好瓜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7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清脆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14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89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浅白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25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</a:t>
                      </a:r>
                      <a:endParaRPr lang="zh-CN" altLang="en-US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41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512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Validation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892538"/>
              </p:ext>
            </p:extLst>
          </p:nvPr>
        </p:nvGraphicFramePr>
        <p:xfrm>
          <a:off x="28074" y="1828800"/>
          <a:ext cx="9144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色泽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根蒂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敲声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纹理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脐部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触感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好瓜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9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11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清脆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12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132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8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" t="11901" r="5770" b="17160"/>
          <a:stretch/>
        </p:blipFill>
        <p:spPr>
          <a:xfrm>
            <a:off x="551734" y="990600"/>
            <a:ext cx="8275637" cy="48941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Before pruning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97539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574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{2,3}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91945" y="3617904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{14}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08430" y="2590800"/>
            <a:ext cx="114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{10,16}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436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13934" y="44958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04667" y="5610962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19600" y="5671119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{15}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7539" y="3962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{4,</a:t>
            </a:r>
            <a:r>
              <a:rPr lang="en-US" altLang="zh-CN" sz="2400" dirty="0">
                <a:solidFill>
                  <a:srgbClr val="FF0000"/>
                </a:solidFill>
              </a:rPr>
              <a:t>13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35912" y="394265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</a:t>
            </a:r>
            <a:r>
              <a:rPr lang="en-US" altLang="zh-CN" sz="2400" dirty="0">
                <a:solidFill>
                  <a:srgbClr val="FF0000"/>
                </a:solidFill>
              </a:rPr>
              <a:t>5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58202" y="598511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</a:t>
            </a:r>
            <a:r>
              <a:rPr lang="en-US" altLang="zh-CN" sz="2400" dirty="0">
                <a:solidFill>
                  <a:srgbClr val="FF0000"/>
                </a:solidFill>
              </a:rPr>
              <a:t>8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04667" y="597317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</a:t>
            </a:r>
            <a:r>
              <a:rPr lang="en-US" altLang="zh-CN" sz="2400" dirty="0">
                <a:solidFill>
                  <a:srgbClr val="FF0000"/>
                </a:solidFill>
              </a:rPr>
              <a:t>9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36016" y="3029849"/>
            <a:ext cx="101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{11,12}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48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87828" y="856989"/>
            <a:ext cx="8403771" cy="5444238"/>
          </a:xfrm>
        </p:spPr>
        <p:txBody>
          <a:bodyPr/>
          <a:lstStyle/>
          <a:p>
            <a:r>
              <a:rPr lang="en-US" altLang="zh-CN" dirty="0"/>
              <a:t>Node      :  Before node division        After node division</a:t>
            </a:r>
          </a:p>
          <a:p>
            <a:r>
              <a:rPr lang="en-US" altLang="zh-CN" dirty="0"/>
              <a:t>                   {4,5,8,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en-US" altLang="zh-CN" dirty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11</a:t>
            </a:r>
            <a:r>
              <a:rPr lang="en-US" altLang="zh-CN" dirty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en-US" altLang="zh-CN" dirty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} (</a:t>
            </a:r>
            <a:r>
              <a:rPr lang="zh-CN" altLang="en-US" dirty="0"/>
              <a:t>是</a:t>
            </a:r>
            <a:r>
              <a:rPr lang="en-US" altLang="zh-CN" dirty="0"/>
              <a:t>)    </a:t>
            </a:r>
            <a:r>
              <a:rPr lang="en-US" altLang="zh-CN"/>
              <a:t>{4,5,</a:t>
            </a:r>
            <a:r>
              <a:rPr lang="en-US" altLang="zh-CN">
                <a:solidFill>
                  <a:srgbClr val="FF0000"/>
                </a:solidFill>
              </a:rPr>
              <a:t>13</a:t>
            </a:r>
            <a:r>
              <a:rPr lang="en-US" altLang="zh-CN"/>
              <a:t>}(</a:t>
            </a:r>
            <a:r>
              <a:rPr lang="zh-CN" altLang="en-US" dirty="0"/>
              <a:t>是</a:t>
            </a:r>
            <a:r>
              <a:rPr lang="en-US" altLang="zh-CN" dirty="0"/>
              <a:t>) {8,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en-US" altLang="zh-CN" dirty="0"/>
              <a:t>}(</a:t>
            </a:r>
            <a:r>
              <a:rPr lang="zh-CN" altLang="en-US" dirty="0"/>
              <a:t>是</a:t>
            </a:r>
            <a:r>
              <a:rPr lang="en-US" altLang="zh-CN" dirty="0"/>
              <a:t>) {11,12}(</a:t>
            </a:r>
            <a:r>
              <a:rPr lang="zh-CN" altLang="en-US" dirty="0"/>
              <a:t>否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Node      :  Before node division        After node division</a:t>
            </a:r>
          </a:p>
          <a:p>
            <a:r>
              <a:rPr lang="en-US" altLang="zh-CN" dirty="0"/>
              <a:t>                   {4,5,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}(</a:t>
            </a:r>
            <a:r>
              <a:rPr lang="zh-CN" altLang="en-US" dirty="0"/>
              <a:t>是</a:t>
            </a:r>
            <a:r>
              <a:rPr lang="en-US" altLang="zh-CN" dirty="0"/>
              <a:t>)                        {4,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}(</a:t>
            </a:r>
            <a:r>
              <a:rPr lang="zh-CN" altLang="en-US" dirty="0"/>
              <a:t>是</a:t>
            </a:r>
            <a:r>
              <a:rPr lang="en-US" altLang="zh-CN" dirty="0"/>
              <a:t>) {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en-US" altLang="zh-CN" dirty="0"/>
              <a:t>}(</a:t>
            </a:r>
            <a:r>
              <a:rPr lang="zh-CN" altLang="en-US" dirty="0"/>
              <a:t>否</a:t>
            </a:r>
            <a:r>
              <a:rPr lang="en-US" altLang="zh-CN" dirty="0"/>
              <a:t>)              </a:t>
            </a:r>
            <a:endParaRPr lang="zh-CN" altLang="en-US" dirty="0"/>
          </a:p>
        </p:txBody>
      </p:sp>
      <p:pic>
        <p:nvPicPr>
          <p:cNvPr id="9" name="内容占位符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37151" r="5687" b="18802"/>
          <a:stretch/>
        </p:blipFill>
        <p:spPr>
          <a:xfrm>
            <a:off x="826972" y="2895600"/>
            <a:ext cx="8020594" cy="3505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0000" t="11065" r="13333"/>
          <a:stretch/>
        </p:blipFill>
        <p:spPr>
          <a:xfrm>
            <a:off x="1381761" y="855818"/>
            <a:ext cx="370839" cy="4740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3" y="1844040"/>
            <a:ext cx="408939" cy="3717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43EF1B6-29D1-4BF3-9CA2-0B923702FE24}"/>
              </a:ext>
            </a:extLst>
          </p:cNvPr>
          <p:cNvSpPr txBox="1"/>
          <p:nvPr/>
        </p:nvSpPr>
        <p:spPr>
          <a:xfrm>
            <a:off x="971828" y="4114800"/>
            <a:ext cx="819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{1,2,3,14}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CDB51E-2F74-4672-B7C1-51375D79BB85}"/>
              </a:ext>
            </a:extLst>
          </p:cNvPr>
          <p:cNvSpPr txBox="1"/>
          <p:nvPr/>
        </p:nvSpPr>
        <p:spPr>
          <a:xfrm>
            <a:off x="1653419" y="4797419"/>
            <a:ext cx="123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{4,5,</a:t>
            </a:r>
            <a:r>
              <a:rPr lang="en-US" altLang="zh-CN" sz="2400" dirty="0">
                <a:solidFill>
                  <a:srgbClr val="FF0000"/>
                </a:solidFill>
              </a:rPr>
              <a:t>13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9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Classifying a test record is straightforward once a decision tree has been constructed.</a:t>
            </a:r>
          </a:p>
          <a:p>
            <a:r>
              <a:rPr lang="en-US" sz="2600" dirty="0"/>
              <a:t>Starting from the root node, we apply the test condition.</a:t>
            </a:r>
          </a:p>
          <a:p>
            <a:r>
              <a:rPr lang="en-US" sz="2600" dirty="0"/>
              <a:t>We then follow the appropriate branch based on the outcome of the test.</a:t>
            </a:r>
          </a:p>
          <a:p>
            <a:r>
              <a:rPr lang="en-US" sz="2600" dirty="0"/>
              <a:t>This will lead us either to</a:t>
            </a:r>
          </a:p>
          <a:p>
            <a:pPr lvl="1"/>
            <a:r>
              <a:rPr lang="en-US" dirty="0"/>
              <a:t>Another internal node, for which a new test condition is applied, or</a:t>
            </a:r>
          </a:p>
          <a:p>
            <a:pPr lvl="1"/>
            <a:r>
              <a:rPr lang="en-US" dirty="0"/>
              <a:t>A leaf node.</a:t>
            </a:r>
          </a:p>
          <a:p>
            <a:r>
              <a:rPr lang="en-US" sz="2600" dirty="0"/>
              <a:t>The class label associated with the leaf node is then assigned to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CB359B7-9E80-4804-87BD-9D169DA2C9B4}" type="datetime1">
              <a:rPr lang="en-US" smtClean="0">
                <a:solidFill>
                  <a:schemeClr val="bg1"/>
                </a:solidFill>
              </a:rPr>
              <a:t>10/25/2022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Postpruning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Node      : After pruning, label the node “</a:t>
            </a:r>
            <a:r>
              <a:rPr lang="zh-CN" altLang="en-US" dirty="0"/>
              <a:t>是</a:t>
            </a:r>
            <a:r>
              <a:rPr lang="en-US" altLang="zh-CN" dirty="0"/>
              <a:t>”. Sample {5} can be correctly classified after pruning.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" t="22222" r="3714" b="24791"/>
          <a:stretch/>
        </p:blipFill>
        <p:spPr>
          <a:xfrm>
            <a:off x="0" y="2286000"/>
            <a:ext cx="9144000" cy="3847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3" y="852714"/>
            <a:ext cx="408939" cy="3717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58504" y="5633497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{8,</a:t>
            </a:r>
            <a:r>
              <a:rPr lang="en-US" altLang="zh-CN" sz="2400" dirty="0">
                <a:solidFill>
                  <a:srgbClr val="FF0000"/>
                </a:solidFill>
              </a:rPr>
              <a:t>9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38638" y="3768195"/>
            <a:ext cx="105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{4,5,</a:t>
            </a:r>
            <a:r>
              <a:rPr lang="en-US" altLang="zh-CN" sz="2400" dirty="0">
                <a:solidFill>
                  <a:srgbClr val="FF0000"/>
                </a:solidFill>
              </a:rPr>
              <a:t>13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11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condition described so far involve using only a single attribute at a time.</a:t>
            </a:r>
          </a:p>
          <a:p>
            <a:r>
              <a:rPr lang="en-US" dirty="0"/>
              <a:t>The tree-growing procedure can be viewed as the process of partitioning the attribute space into disjoint regions.</a:t>
            </a:r>
          </a:p>
          <a:p>
            <a:r>
              <a:rPr lang="en-US" dirty="0"/>
              <a:t>The border between two neighboring regions of different classes is known as a decision boundary.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33B9B84-0303-403E-BD49-FAC771845173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51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test condition involves only a single attribute, the decision boundaries are rectilinear, i.e., parallel to the coordinate axes.</a:t>
            </a:r>
          </a:p>
          <a:p>
            <a:r>
              <a:rPr lang="en-US" dirty="0"/>
              <a:t>This limits the expressiveness of the decision tree representation for modeling complex relationships among continuous attributes.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8955F74-D714-4668-94F9-25FD7B58B6E3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71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1008"/>
            <a:ext cx="74104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F132533-05C0-4B74-8287-3AFEF995E9B2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52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An oblique decision tree allows test conditions that involve more than one attribute.</a:t>
            </a:r>
          </a:p>
          <a:p>
            <a:r>
              <a:rPr lang="en-US" sz="2600" dirty="0"/>
              <a:t>The following figure illustrates a data set that cannot be classified effectively by a conventional decision tree.</a:t>
            </a:r>
          </a:p>
          <a:p>
            <a:r>
              <a:rPr lang="en-US" sz="2600" dirty="0"/>
              <a:t>This data set can be easily represented by a single node of an oblique decision tree with the test condition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CE42AC-0157-41CF-99A5-7B5AD5D538B6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627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2047875"/>
            <a:ext cx="73342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712937C-5799-4363-9D3D-01C0E3DDD2A1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32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 decision tree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Attribute tests are performed on attribute combinations</a:t>
                </a:r>
              </a:p>
              <a:p>
                <a:r>
                  <a:rPr lang="en-US" altLang="zh-CN" dirty="0"/>
                  <a:t>An internal node is a linear classifier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/>
                  <a:t> can be learned from the training set</a:t>
                </a:r>
              </a:p>
              <a:p>
                <a:r>
                  <a:rPr lang="en-US" altLang="zh-CN" dirty="0"/>
                  <a:t>Example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2578663" y="2805128"/>
            <a:ext cx="4846681" cy="457200"/>
            <a:chOff x="4800600" y="3048000"/>
            <a:chExt cx="1143000" cy="457200"/>
          </a:xfrm>
        </p:grpSpPr>
        <p:sp>
          <p:nvSpPr>
            <p:cNvPr id="8" name="圆角矩形 7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/>
                    <a:t>-0.800</a:t>
                  </a:r>
                  <a:r>
                    <a:rPr lang="zh-CN" altLang="en-US" sz="2000" dirty="0"/>
                    <a:t>*密度</a:t>
                  </a:r>
                  <a:r>
                    <a:rPr lang="en-US" altLang="zh-CN" sz="2000" dirty="0"/>
                    <a:t>-0.044</a:t>
                  </a:r>
                  <a:r>
                    <a:rPr lang="zh-CN" altLang="en-US" sz="2000" dirty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/>
                    <a:t>-0.313?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1451" t="-13846" b="-2923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/>
          <p:cNvGrpSpPr/>
          <p:nvPr/>
        </p:nvGrpSpPr>
        <p:grpSpPr>
          <a:xfrm>
            <a:off x="587829" y="4040329"/>
            <a:ext cx="4846681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/>
                    <a:t>-0.365</a:t>
                  </a:r>
                  <a:r>
                    <a:rPr lang="zh-CN" altLang="en-US" sz="2000" dirty="0"/>
                    <a:t>*密度</a:t>
                  </a:r>
                  <a:r>
                    <a:rPr lang="en-US" altLang="zh-CN" sz="2000" dirty="0"/>
                    <a:t>+0.366</a:t>
                  </a:r>
                  <a:r>
                    <a:rPr lang="zh-CN" altLang="en-US" sz="2000" dirty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/>
                    <a:t>-0.158?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1451" t="-12121" b="-27273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直接箭头连接符 12"/>
          <p:cNvCxnSpPr>
            <a:endCxn id="11" idx="0"/>
          </p:cNvCxnSpPr>
          <p:nvPr/>
        </p:nvCxnSpPr>
        <p:spPr>
          <a:xfrm flipH="1">
            <a:off x="3011170" y="3276600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783242" y="336088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855051" y="3276600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524327" y="3321199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136742" y="4507484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908814" y="459176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3980623" y="4507484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649899" y="4552083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</a:p>
        </p:txBody>
      </p:sp>
      <p:sp>
        <p:nvSpPr>
          <p:cNvPr id="26" name="椭圆 25"/>
          <p:cNvSpPr/>
          <p:nvPr/>
        </p:nvSpPr>
        <p:spPr>
          <a:xfrm>
            <a:off x="570324" y="5271213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691374" y="543922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好瓜</a:t>
            </a:r>
          </a:p>
        </p:txBody>
      </p:sp>
      <p:sp>
        <p:nvSpPr>
          <p:cNvPr id="28" name="椭圆 27"/>
          <p:cNvSpPr/>
          <p:nvPr/>
        </p:nvSpPr>
        <p:spPr>
          <a:xfrm>
            <a:off x="4482010" y="5281168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50660" y="5402371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坏瓜</a:t>
            </a:r>
          </a:p>
        </p:txBody>
      </p:sp>
      <p:sp>
        <p:nvSpPr>
          <p:cNvPr id="32" name="椭圆 31"/>
          <p:cNvSpPr/>
          <p:nvPr/>
        </p:nvSpPr>
        <p:spPr>
          <a:xfrm>
            <a:off x="6436065" y="4040329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616401" y="4171487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坏瓜</a:t>
            </a:r>
          </a:p>
        </p:txBody>
      </p:sp>
    </p:spTree>
    <p:extLst>
      <p:ext uri="{BB962C8B-B14F-4D97-AF65-F5344CB8AC3E}">
        <p14:creationId xmlns:p14="http://schemas.microsoft.com/office/powerpoint/2010/main" val="2955892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 decision tree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826650" y="1524000"/>
            <a:ext cx="5562599" cy="44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 algorithms have been developed to induce a reasonably accurate, although suboptimal, decision tree in a reasonable amount of time.</a:t>
            </a:r>
          </a:p>
          <a:p>
            <a:r>
              <a:rPr lang="en-US" dirty="0"/>
              <a:t>These algorithms usually employ a greedy strategy that makes a series of locally optimal decisions about which attribute to use for partitioning the data.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C80BA8-D2B8-4B06-A073-3BA23B40D5EC}" type="datetime1">
              <a:rPr lang="en-US" smtClean="0">
                <a:solidFill>
                  <a:schemeClr val="bg1"/>
                </a:solidFill>
              </a:rPr>
              <a:t>10/25/2022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2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 tree is grown in a recursive fashion by partitioning the training records into successively purer subsets.</a:t>
            </a:r>
          </a:p>
          <a:p>
            <a:r>
              <a:rPr lang="en-US" dirty="0"/>
              <a:t>We suppose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is the set of training records that are associated with node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.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/>
              <a:t>is the set of class labels.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C3A04E4-F745-4FE0-8D46-8E95BFBDA0EA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1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belong to the same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, then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is a leaf node labeled as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  <a:p>
            <a:r>
              <a:rPr lang="en-US" dirty="0"/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contains records that belong to more than one class,</a:t>
            </a:r>
          </a:p>
          <a:p>
            <a:pPr lvl="1"/>
            <a:r>
              <a:rPr lang="en-US" dirty="0"/>
              <a:t>An attribute test condition is selected to partition the records into smaller subsets.</a:t>
            </a:r>
          </a:p>
          <a:p>
            <a:pPr lvl="1"/>
            <a:r>
              <a:rPr lang="en-US" dirty="0"/>
              <a:t>A child node is created for each outcome of the test condition.</a:t>
            </a:r>
          </a:p>
          <a:p>
            <a:pPr lvl="1"/>
            <a:r>
              <a:rPr lang="en-US" dirty="0"/>
              <a:t>The 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are distributed to the children based on the outcomes.</a:t>
            </a:r>
          </a:p>
          <a:p>
            <a:r>
              <a:rPr lang="en-US" dirty="0"/>
              <a:t>The algorithm is then recursively applied to each child node.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7E1C49-66C0-4B07-BE4B-75D5DA89F3EC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53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node, let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denotes the fraction of training records from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  <a:p>
            <a:r>
              <a:rPr lang="en-US" dirty="0"/>
              <a:t>In most cases, the leaf node is assigned to the class that has the majority number of training records.</a:t>
            </a:r>
          </a:p>
          <a:p>
            <a:r>
              <a:rPr lang="en-US" dirty="0"/>
              <a:t>The fraction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for a node can also be used to estimate the probability that a record assigned to that node belongs to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1F31DA-5F40-4FB3-A806-8249E4EBE475}" type="datetime1">
              <a:rPr lang="en-US" smtClean="0"/>
              <a:t>10/25/2022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回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12790</TotalTime>
  <Words>3142</Words>
  <Application>Microsoft Office PowerPoint</Application>
  <PresentationFormat>全屏显示(4:3)</PresentationFormat>
  <Paragraphs>618</Paragraphs>
  <Slides>57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6" baseType="lpstr">
      <vt:lpstr>等线</vt:lpstr>
      <vt:lpstr>楷体</vt:lpstr>
      <vt:lpstr>宋体</vt:lpstr>
      <vt:lpstr>Calibri</vt:lpstr>
      <vt:lpstr>Calibri Light</vt:lpstr>
      <vt:lpstr>Cambria Math</vt:lpstr>
      <vt:lpstr>Consolas</vt:lpstr>
      <vt:lpstr>Times New Roman</vt:lpstr>
      <vt:lpstr>回顾</vt:lpstr>
      <vt:lpstr>Decision Tree</vt:lpstr>
      <vt:lpstr>Decision tree</vt:lpstr>
      <vt:lpstr>Decision tree</vt:lpstr>
      <vt:lpstr>Decision tree</vt:lpstr>
      <vt:lpstr>Decision tree</vt:lpstr>
      <vt:lpstr>Decision tree construction</vt:lpstr>
      <vt:lpstr>Decision tree construction</vt:lpstr>
      <vt:lpstr>Decision tree construction</vt:lpstr>
      <vt:lpstr>Decision tree construction</vt:lpstr>
      <vt:lpstr>Decision tree construction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Continuous attributes</vt:lpstr>
      <vt:lpstr>Continuous attributes</vt:lpstr>
      <vt:lpstr>Continuous attributes</vt:lpstr>
      <vt:lpstr>Impurity measures</vt:lpstr>
      <vt:lpstr>Impurity measures</vt:lpstr>
      <vt:lpstr>Impurity measures</vt:lpstr>
      <vt:lpstr>Gain ratio</vt:lpstr>
      <vt:lpstr>Gain ratio</vt:lpstr>
      <vt:lpstr>Pruning</vt:lpstr>
      <vt:lpstr>Pruning</vt:lpstr>
      <vt:lpstr>Pruning</vt:lpstr>
      <vt:lpstr>Prepruning</vt:lpstr>
      <vt:lpstr>Prepruning</vt:lpstr>
      <vt:lpstr>Postpruning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</vt:vector>
  </TitlesOfParts>
  <Company>Tongji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Tree</dc:title>
  <dc:creator>Ying Shen</dc:creator>
  <cp:lastModifiedBy>Ying SHEN</cp:lastModifiedBy>
  <cp:revision>281</cp:revision>
  <dcterms:created xsi:type="dcterms:W3CDTF">2013-10-01T08:08:36Z</dcterms:created>
  <dcterms:modified xsi:type="dcterms:W3CDTF">2022-10-25T11:41:42Z</dcterms:modified>
</cp:coreProperties>
</file>